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6" r:id="rId1"/>
  </p:sldMasterIdLst>
  <p:notesMasterIdLst>
    <p:notesMasterId r:id="rId16"/>
  </p:notesMasterIdLst>
  <p:sldIdLst>
    <p:sldId id="257" r:id="rId2"/>
    <p:sldId id="262" r:id="rId3"/>
    <p:sldId id="258" r:id="rId4"/>
    <p:sldId id="270" r:id="rId5"/>
    <p:sldId id="278" r:id="rId6"/>
    <p:sldId id="273" r:id="rId7"/>
    <p:sldId id="274" r:id="rId8"/>
    <p:sldId id="281" r:id="rId9"/>
    <p:sldId id="282" r:id="rId10"/>
    <p:sldId id="283" r:id="rId11"/>
    <p:sldId id="284" r:id="rId12"/>
    <p:sldId id="277" r:id="rId13"/>
    <p:sldId id="280" r:id="rId14"/>
    <p:sldId id="269" r:id="rId15"/>
  </p:sldIdLst>
  <p:sldSz cx="12192000" cy="6858000"/>
  <p:notesSz cx="6858000" cy="9144000"/>
  <p:embeddedFontLst>
    <p:embeddedFont>
      <p:font typeface="나눔스퀘어" panose="020B0600000101010101" pitchFamily="50" charset="-127"/>
      <p:regular r:id="rId17"/>
    </p:embeddedFont>
    <p:embeddedFont>
      <p:font typeface="나눔스퀘어 Bold" panose="020B0600000101010101" pitchFamily="50" charset="-127"/>
      <p:bold r:id="rId18"/>
    </p:embeddedFont>
    <p:embeddedFont>
      <p:font typeface="나눔스퀘어 ExtraBold" panose="020B0600000101010101" pitchFamily="50" charset="-127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1D1D"/>
    <a:srgbClr val="00002F"/>
    <a:srgbClr val="3250CB"/>
    <a:srgbClr val="D0CECE"/>
    <a:srgbClr val="8DBABD"/>
    <a:srgbClr val="634EEA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D7A8CE-408D-4D5A-A824-B1E9167AE775}" type="doc">
      <dgm:prSet loTypeId="urn:microsoft.com/office/officeart/2005/8/layout/hChevron3" loCatId="process" qsTypeId="urn:microsoft.com/office/officeart/2005/8/quickstyle/simple2" qsCatId="simple" csTypeId="urn:microsoft.com/office/officeart/2005/8/colors/accent1_2" csCatId="accent1" phldr="1"/>
      <dgm:spPr/>
    </dgm:pt>
    <dgm:pt modelId="{99A60C04-3054-4C65-9171-3F46189669B5}">
      <dgm:prSet phldrT="[텍스트]" custT="1"/>
      <dgm:spPr>
        <a:solidFill>
          <a:srgbClr val="00002F"/>
        </a:solidFill>
      </dgm:spPr>
      <dgm:t>
        <a:bodyPr/>
        <a:lstStyle/>
        <a:p>
          <a:pPr latinLnBrk="1"/>
          <a:r>
            <a:rPr lang="en-US" altLang="ko-KR" sz="2000" dirty="0"/>
            <a:t>RPA </a:t>
          </a:r>
          <a:r>
            <a:rPr lang="ko-KR" altLang="en-US" sz="2000" dirty="0"/>
            <a:t>이해</a:t>
          </a:r>
        </a:p>
      </dgm:t>
    </dgm:pt>
    <dgm:pt modelId="{F8BFC6A4-18C9-46B1-9F32-76317A1A6763}" type="parTrans" cxnId="{A36604B3-4642-4A7B-BEEA-C155EE6DE395}">
      <dgm:prSet/>
      <dgm:spPr/>
      <dgm:t>
        <a:bodyPr/>
        <a:lstStyle/>
        <a:p>
          <a:pPr latinLnBrk="1"/>
          <a:endParaRPr lang="ko-KR" altLang="en-US"/>
        </a:p>
      </dgm:t>
    </dgm:pt>
    <dgm:pt modelId="{9519A38B-C5EE-4FA5-8345-6CF266A7D3FA}" type="sibTrans" cxnId="{A36604B3-4642-4A7B-BEEA-C155EE6DE395}">
      <dgm:prSet/>
      <dgm:spPr/>
      <dgm:t>
        <a:bodyPr/>
        <a:lstStyle/>
        <a:p>
          <a:pPr latinLnBrk="1"/>
          <a:endParaRPr lang="ko-KR" altLang="en-US"/>
        </a:p>
      </dgm:t>
    </dgm:pt>
    <dgm:pt modelId="{010083D4-82F3-41F7-9FA3-A6194FFAE8F7}">
      <dgm:prSet phldrT="[텍스트]" custT="1"/>
      <dgm:spPr>
        <a:solidFill>
          <a:srgbClr val="00002F"/>
        </a:solidFill>
      </dgm:spPr>
      <dgm:t>
        <a:bodyPr/>
        <a:lstStyle/>
        <a:p>
          <a:pPr latinLnBrk="1"/>
          <a:r>
            <a:rPr lang="en-US" altLang="ko-KR" sz="2000" dirty="0"/>
            <a:t>Python </a:t>
          </a:r>
          <a:br>
            <a:rPr lang="en-US" altLang="ko-KR" sz="2000" dirty="0"/>
          </a:br>
          <a:r>
            <a:rPr lang="ko-KR" altLang="en-US" sz="2000" dirty="0"/>
            <a:t>응용 및 공부</a:t>
          </a:r>
        </a:p>
      </dgm:t>
    </dgm:pt>
    <dgm:pt modelId="{B9A71833-46C8-4302-9600-AF04D5000884}" type="parTrans" cxnId="{3D6E2D64-45E8-449F-B08A-DB48C1542895}">
      <dgm:prSet/>
      <dgm:spPr/>
      <dgm:t>
        <a:bodyPr/>
        <a:lstStyle/>
        <a:p>
          <a:pPr latinLnBrk="1"/>
          <a:endParaRPr lang="ko-KR" altLang="en-US"/>
        </a:p>
      </dgm:t>
    </dgm:pt>
    <dgm:pt modelId="{5F5A7058-9F31-4BA2-81EA-00D90581484A}" type="sibTrans" cxnId="{3D6E2D64-45E8-449F-B08A-DB48C1542895}">
      <dgm:prSet/>
      <dgm:spPr/>
      <dgm:t>
        <a:bodyPr/>
        <a:lstStyle/>
        <a:p>
          <a:pPr latinLnBrk="1"/>
          <a:endParaRPr lang="ko-KR" altLang="en-US"/>
        </a:p>
      </dgm:t>
    </dgm:pt>
    <dgm:pt modelId="{E1DA8A1B-4FCD-4CD8-986C-3E30FDF92AD1}">
      <dgm:prSet phldrT="[텍스트]" custT="1"/>
      <dgm:spPr>
        <a:solidFill>
          <a:srgbClr val="00002F"/>
        </a:solidFill>
      </dgm:spPr>
      <dgm:t>
        <a:bodyPr/>
        <a:lstStyle/>
        <a:p>
          <a:pPr latinLnBrk="1"/>
          <a:r>
            <a:rPr lang="ko-KR" altLang="en-US" sz="2000" dirty="0"/>
            <a:t>프로그램</a:t>
          </a:r>
          <a:r>
            <a:rPr lang="en-US" altLang="ko-KR" sz="2000" dirty="0"/>
            <a:t> </a:t>
          </a:r>
          <a:r>
            <a:rPr lang="ko-KR" altLang="en-US" sz="2000" dirty="0"/>
            <a:t>구축</a:t>
          </a:r>
        </a:p>
      </dgm:t>
    </dgm:pt>
    <dgm:pt modelId="{4CC23636-0A41-4966-B2EB-7E2D63920A73}" type="parTrans" cxnId="{1C297FAC-1EAB-439D-A581-13AD4773EFD3}">
      <dgm:prSet/>
      <dgm:spPr/>
      <dgm:t>
        <a:bodyPr/>
        <a:lstStyle/>
        <a:p>
          <a:pPr latinLnBrk="1"/>
          <a:endParaRPr lang="ko-KR" altLang="en-US"/>
        </a:p>
      </dgm:t>
    </dgm:pt>
    <dgm:pt modelId="{4017E091-BAE1-4F46-8192-554980B027F5}" type="sibTrans" cxnId="{1C297FAC-1EAB-439D-A581-13AD4773EFD3}">
      <dgm:prSet/>
      <dgm:spPr/>
      <dgm:t>
        <a:bodyPr/>
        <a:lstStyle/>
        <a:p>
          <a:pPr latinLnBrk="1"/>
          <a:endParaRPr lang="ko-KR" altLang="en-US"/>
        </a:p>
      </dgm:t>
    </dgm:pt>
    <dgm:pt modelId="{0595FCB5-07FF-4D3A-9D8A-90A38E377CC8}" type="pres">
      <dgm:prSet presAssocID="{D8D7A8CE-408D-4D5A-A824-B1E9167AE775}" presName="Name0" presStyleCnt="0">
        <dgm:presLayoutVars>
          <dgm:dir/>
          <dgm:resizeHandles val="exact"/>
        </dgm:presLayoutVars>
      </dgm:prSet>
      <dgm:spPr/>
    </dgm:pt>
    <dgm:pt modelId="{F5A8D538-F5D5-46AC-ACCB-14E91B5DD9A5}" type="pres">
      <dgm:prSet presAssocID="{99A60C04-3054-4C65-9171-3F46189669B5}" presName="parTxOnly" presStyleLbl="node1" presStyleIdx="0" presStyleCnt="3" custLinFactNeighborX="-1516">
        <dgm:presLayoutVars>
          <dgm:bulletEnabled val="1"/>
        </dgm:presLayoutVars>
      </dgm:prSet>
      <dgm:spPr/>
    </dgm:pt>
    <dgm:pt modelId="{C06B283C-8B98-4529-9D4D-778FBD73839B}" type="pres">
      <dgm:prSet presAssocID="{9519A38B-C5EE-4FA5-8345-6CF266A7D3FA}" presName="parSpace" presStyleCnt="0"/>
      <dgm:spPr/>
    </dgm:pt>
    <dgm:pt modelId="{A3102EC5-2CB5-49B1-9E3C-04965945D279}" type="pres">
      <dgm:prSet presAssocID="{010083D4-82F3-41F7-9FA3-A6194FFAE8F7}" presName="parTxOnly" presStyleLbl="node1" presStyleIdx="1" presStyleCnt="3">
        <dgm:presLayoutVars>
          <dgm:bulletEnabled val="1"/>
        </dgm:presLayoutVars>
      </dgm:prSet>
      <dgm:spPr/>
    </dgm:pt>
    <dgm:pt modelId="{59534BCF-4709-466D-BD41-058D208A2E5D}" type="pres">
      <dgm:prSet presAssocID="{5F5A7058-9F31-4BA2-81EA-00D90581484A}" presName="parSpace" presStyleCnt="0"/>
      <dgm:spPr/>
    </dgm:pt>
    <dgm:pt modelId="{A4EF99C7-7BB5-4F14-A78A-A77AD85DA095}" type="pres">
      <dgm:prSet presAssocID="{E1DA8A1B-4FCD-4CD8-986C-3E30FDF92AD1}" presName="parTxOnly" presStyleLbl="node1" presStyleIdx="2" presStyleCnt="3" custLinFactNeighborX="1516">
        <dgm:presLayoutVars>
          <dgm:bulletEnabled val="1"/>
        </dgm:presLayoutVars>
      </dgm:prSet>
      <dgm:spPr/>
    </dgm:pt>
  </dgm:ptLst>
  <dgm:cxnLst>
    <dgm:cxn modelId="{C1E9E81F-1E22-4402-909E-7D8E18BC9F18}" type="presOf" srcId="{D8D7A8CE-408D-4D5A-A824-B1E9167AE775}" destId="{0595FCB5-07FF-4D3A-9D8A-90A38E377CC8}" srcOrd="0" destOrd="0" presId="urn:microsoft.com/office/officeart/2005/8/layout/hChevron3"/>
    <dgm:cxn modelId="{E8818732-E2E7-4F37-918C-1D67A0E85477}" type="presOf" srcId="{010083D4-82F3-41F7-9FA3-A6194FFAE8F7}" destId="{A3102EC5-2CB5-49B1-9E3C-04965945D279}" srcOrd="0" destOrd="0" presId="urn:microsoft.com/office/officeart/2005/8/layout/hChevron3"/>
    <dgm:cxn modelId="{33B12536-A9AC-4419-BBE3-8B959C681335}" type="presOf" srcId="{E1DA8A1B-4FCD-4CD8-986C-3E30FDF92AD1}" destId="{A4EF99C7-7BB5-4F14-A78A-A77AD85DA095}" srcOrd="0" destOrd="0" presId="urn:microsoft.com/office/officeart/2005/8/layout/hChevron3"/>
    <dgm:cxn modelId="{3D6E2D64-45E8-449F-B08A-DB48C1542895}" srcId="{D8D7A8CE-408D-4D5A-A824-B1E9167AE775}" destId="{010083D4-82F3-41F7-9FA3-A6194FFAE8F7}" srcOrd="1" destOrd="0" parTransId="{B9A71833-46C8-4302-9600-AF04D5000884}" sibTransId="{5F5A7058-9F31-4BA2-81EA-00D90581484A}"/>
    <dgm:cxn modelId="{E4FB9F9F-35B2-445A-B9D5-628157652A3C}" type="presOf" srcId="{99A60C04-3054-4C65-9171-3F46189669B5}" destId="{F5A8D538-F5D5-46AC-ACCB-14E91B5DD9A5}" srcOrd="0" destOrd="0" presId="urn:microsoft.com/office/officeart/2005/8/layout/hChevron3"/>
    <dgm:cxn modelId="{1C297FAC-1EAB-439D-A581-13AD4773EFD3}" srcId="{D8D7A8CE-408D-4D5A-A824-B1E9167AE775}" destId="{E1DA8A1B-4FCD-4CD8-986C-3E30FDF92AD1}" srcOrd="2" destOrd="0" parTransId="{4CC23636-0A41-4966-B2EB-7E2D63920A73}" sibTransId="{4017E091-BAE1-4F46-8192-554980B027F5}"/>
    <dgm:cxn modelId="{A36604B3-4642-4A7B-BEEA-C155EE6DE395}" srcId="{D8D7A8CE-408D-4D5A-A824-B1E9167AE775}" destId="{99A60C04-3054-4C65-9171-3F46189669B5}" srcOrd="0" destOrd="0" parTransId="{F8BFC6A4-18C9-46B1-9F32-76317A1A6763}" sibTransId="{9519A38B-C5EE-4FA5-8345-6CF266A7D3FA}"/>
    <dgm:cxn modelId="{3B73F62A-C200-4994-83F6-DC82D69F34DB}" type="presParOf" srcId="{0595FCB5-07FF-4D3A-9D8A-90A38E377CC8}" destId="{F5A8D538-F5D5-46AC-ACCB-14E91B5DD9A5}" srcOrd="0" destOrd="0" presId="urn:microsoft.com/office/officeart/2005/8/layout/hChevron3"/>
    <dgm:cxn modelId="{C1E8FA84-9377-4983-B65F-D5BD77A8183D}" type="presParOf" srcId="{0595FCB5-07FF-4D3A-9D8A-90A38E377CC8}" destId="{C06B283C-8B98-4529-9D4D-778FBD73839B}" srcOrd="1" destOrd="0" presId="urn:microsoft.com/office/officeart/2005/8/layout/hChevron3"/>
    <dgm:cxn modelId="{5C32BAC1-CD92-427B-BE63-61FBEDDF9066}" type="presParOf" srcId="{0595FCB5-07FF-4D3A-9D8A-90A38E377CC8}" destId="{A3102EC5-2CB5-49B1-9E3C-04965945D279}" srcOrd="2" destOrd="0" presId="urn:microsoft.com/office/officeart/2005/8/layout/hChevron3"/>
    <dgm:cxn modelId="{959A9316-3922-49F4-AB2E-BC32235B98B2}" type="presParOf" srcId="{0595FCB5-07FF-4D3A-9D8A-90A38E377CC8}" destId="{59534BCF-4709-466D-BD41-058D208A2E5D}" srcOrd="3" destOrd="0" presId="urn:microsoft.com/office/officeart/2005/8/layout/hChevron3"/>
    <dgm:cxn modelId="{1294C1BB-FFEB-4E6D-BE5E-554959C7CCA6}" type="presParOf" srcId="{0595FCB5-07FF-4D3A-9D8A-90A38E377CC8}" destId="{A4EF99C7-7BB5-4F14-A78A-A77AD85DA095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A8D538-F5D5-46AC-ACCB-14E91B5DD9A5}">
      <dsp:nvSpPr>
        <dsp:cNvPr id="0" name=""/>
        <dsp:cNvSpPr/>
      </dsp:nvSpPr>
      <dsp:spPr>
        <a:xfrm>
          <a:off x="0" y="2084652"/>
          <a:ext cx="3123406" cy="1249362"/>
        </a:xfrm>
        <a:prstGeom prst="homePlate">
          <a:avLst/>
        </a:prstGeom>
        <a:solidFill>
          <a:srgbClr val="00002F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kern="1200" dirty="0"/>
            <a:t>RPA </a:t>
          </a:r>
          <a:r>
            <a:rPr lang="ko-KR" altLang="en-US" sz="2000" kern="1200" dirty="0"/>
            <a:t>이해</a:t>
          </a:r>
        </a:p>
      </dsp:txBody>
      <dsp:txXfrm>
        <a:off x="0" y="2084652"/>
        <a:ext cx="2811066" cy="1249362"/>
      </dsp:txXfrm>
    </dsp:sp>
    <dsp:sp modelId="{A3102EC5-2CB5-49B1-9E3C-04965945D279}">
      <dsp:nvSpPr>
        <dsp:cNvPr id="0" name=""/>
        <dsp:cNvSpPr/>
      </dsp:nvSpPr>
      <dsp:spPr>
        <a:xfrm>
          <a:off x="2502296" y="2084652"/>
          <a:ext cx="3123406" cy="1249362"/>
        </a:xfrm>
        <a:prstGeom prst="chevron">
          <a:avLst/>
        </a:prstGeom>
        <a:solidFill>
          <a:srgbClr val="00002F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kern="1200" dirty="0"/>
            <a:t>Python </a:t>
          </a:r>
          <a:br>
            <a:rPr lang="en-US" altLang="ko-KR" sz="2000" kern="1200" dirty="0"/>
          </a:br>
          <a:r>
            <a:rPr lang="ko-KR" altLang="en-US" sz="2000" kern="1200" dirty="0"/>
            <a:t>응용 및 공부</a:t>
          </a:r>
        </a:p>
      </dsp:txBody>
      <dsp:txXfrm>
        <a:off x="3126977" y="2084652"/>
        <a:ext cx="1874044" cy="1249362"/>
      </dsp:txXfrm>
    </dsp:sp>
    <dsp:sp modelId="{A4EF99C7-7BB5-4F14-A78A-A77AD85DA095}">
      <dsp:nvSpPr>
        <dsp:cNvPr id="0" name=""/>
        <dsp:cNvSpPr/>
      </dsp:nvSpPr>
      <dsp:spPr>
        <a:xfrm>
          <a:off x="5004593" y="2084652"/>
          <a:ext cx="3123406" cy="1249362"/>
        </a:xfrm>
        <a:prstGeom prst="chevron">
          <a:avLst/>
        </a:prstGeom>
        <a:solidFill>
          <a:srgbClr val="00002F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프로그램</a:t>
          </a:r>
          <a:r>
            <a:rPr lang="en-US" altLang="ko-KR" sz="2000" kern="1200" dirty="0"/>
            <a:t> </a:t>
          </a:r>
          <a:r>
            <a:rPr lang="ko-KR" altLang="en-US" sz="2000" kern="1200" dirty="0"/>
            <a:t>구축</a:t>
          </a:r>
        </a:p>
      </dsp:txBody>
      <dsp:txXfrm>
        <a:off x="5629274" y="2084652"/>
        <a:ext cx="1874044" cy="1249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9165" y="2447473"/>
            <a:ext cx="71336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2023  </a:t>
            </a:r>
            <a:r>
              <a:rPr lang="ko-KR" altLang="en-US" sz="4000" spc="-300" dirty="0" err="1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알기쉬운업무자동화</a:t>
            </a:r>
            <a:r>
              <a:rPr lang="ko-KR" altLang="en-US" sz="40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프로젝트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191411" y="3591816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크롤링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및 이메일 전송 프로그램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2124970-095E-26EE-274F-B7153FB796D2}"/>
              </a:ext>
            </a:extLst>
          </p:cNvPr>
          <p:cNvSpPr/>
          <p:nvPr/>
        </p:nvSpPr>
        <p:spPr>
          <a:xfrm>
            <a:off x="51974" y="5657671"/>
            <a:ext cx="193193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컴퓨터시스템과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학년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201945025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권빈</a:t>
            </a: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8209"/>
            <a:ext cx="1685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12111" y="4421421"/>
            <a:ext cx="2129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사용자 정보 입력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51BEE-4D9E-DF57-A11B-5A96BE9593D6}"/>
              </a:ext>
            </a:extLst>
          </p:cNvPr>
          <p:cNvSpPr txBox="1"/>
          <p:nvPr/>
        </p:nvSpPr>
        <p:spPr>
          <a:xfrm>
            <a:off x="951644" y="989985"/>
            <a:ext cx="23097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화면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기능</a:t>
            </a:r>
          </a:p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F04DB-566F-4DB5-07A9-8D39AA06D9DD}"/>
              </a:ext>
            </a:extLst>
          </p:cNvPr>
          <p:cNvSpPr txBox="1"/>
          <p:nvPr/>
        </p:nvSpPr>
        <p:spPr>
          <a:xfrm>
            <a:off x="7959352" y="4423254"/>
            <a:ext cx="1548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이메일 전송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CD296D-F103-9596-4E22-5BCD3FAAB363}"/>
              </a:ext>
            </a:extLst>
          </p:cNvPr>
          <p:cNvSpPr/>
          <p:nvPr/>
        </p:nvSpPr>
        <p:spPr>
          <a:xfrm>
            <a:off x="2058676" y="5561504"/>
            <a:ext cx="86565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이메일 전송을 위한 사용자 정보를 입력 받고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입력받은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정보를 기반으로 이메일을 전송한다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이때 크롤링한 엑셀 파일을 첨부하여 전송됨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E9D3810-E98B-7F61-C60E-2A0CA52E8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798" y="1534513"/>
            <a:ext cx="2705400" cy="116221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C9A8627-93ED-C046-ADFD-DD0BB6D22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600" y="1993922"/>
            <a:ext cx="2783159" cy="120553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D20749F-F89F-72EA-A176-0EF53CCA4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5637" y="2784502"/>
            <a:ext cx="2783158" cy="120553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E1FA7F5-35F6-8B9B-0E7F-A76FF667B5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4241" y="3051516"/>
            <a:ext cx="2783159" cy="120553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D2EF7D0-3DF4-5830-A51E-D2F8EE0A04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3282" y="1953721"/>
            <a:ext cx="5227094" cy="23033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641541C4-DC92-C299-5735-80D7C9E9F239}"/>
              </a:ext>
            </a:extLst>
          </p:cNvPr>
          <p:cNvSpPr/>
          <p:nvPr/>
        </p:nvSpPr>
        <p:spPr>
          <a:xfrm>
            <a:off x="6683062" y="3199461"/>
            <a:ext cx="1276290" cy="22953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497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8209"/>
            <a:ext cx="1685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75311" y="4436026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네이버 자동 로그인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51BEE-4D9E-DF57-A11B-5A96BE9593D6}"/>
              </a:ext>
            </a:extLst>
          </p:cNvPr>
          <p:cNvSpPr txBox="1"/>
          <p:nvPr/>
        </p:nvSpPr>
        <p:spPr>
          <a:xfrm>
            <a:off x="951644" y="989985"/>
            <a:ext cx="23097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화면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기능</a:t>
            </a:r>
          </a:p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F04DB-566F-4DB5-07A9-8D39AA06D9DD}"/>
              </a:ext>
            </a:extLst>
          </p:cNvPr>
          <p:cNvSpPr txBox="1"/>
          <p:nvPr/>
        </p:nvSpPr>
        <p:spPr>
          <a:xfrm>
            <a:off x="7959352" y="4423254"/>
            <a:ext cx="2129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보낸 이메일 확인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CD296D-F103-9596-4E22-5BCD3FAAB363}"/>
              </a:ext>
            </a:extLst>
          </p:cNvPr>
          <p:cNvSpPr/>
          <p:nvPr/>
        </p:nvSpPr>
        <p:spPr>
          <a:xfrm>
            <a:off x="2995871" y="5277327"/>
            <a:ext cx="65934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이메일 전송 이후 네이버에 자동 로그인하여 보낸 이메일을 확인한다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68CE111-0C56-0189-D7D9-C31D59C10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902" y="1540088"/>
            <a:ext cx="3379217" cy="28790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5385C4D-558A-A381-83FB-B9C215267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509"/>
            <a:ext cx="5667705" cy="25782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E7506CAA-97FD-6BBB-5310-B2DBC791F34C}"/>
              </a:ext>
            </a:extLst>
          </p:cNvPr>
          <p:cNvSpPr/>
          <p:nvPr/>
        </p:nvSpPr>
        <p:spPr>
          <a:xfrm>
            <a:off x="7959351" y="2864841"/>
            <a:ext cx="1401033" cy="15058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2111BE-EED9-C112-128C-EE5791B452B9}"/>
              </a:ext>
            </a:extLst>
          </p:cNvPr>
          <p:cNvSpPr txBox="1"/>
          <p:nvPr/>
        </p:nvSpPr>
        <p:spPr>
          <a:xfrm>
            <a:off x="966751" y="6026295"/>
            <a:ext cx="106517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※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이때 데이터를 직접 입력 시 네이버 사이트에서 봇임을 탐지하고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캡챠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자동입력방지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인해 자동 로그인에 어려움을 겪는다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따라서 </a:t>
            </a:r>
            <a:r>
              <a:rPr lang="en-US" altLang="ko-KR" sz="1600" dirty="0" err="1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pyperclip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클립보드에 접근하여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ID,PW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복사 붙여넣기 하여 자동 로그인한다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11259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cxnSpLocks/>
          </p:cNvCxnSpPr>
          <p:nvPr/>
        </p:nvCxnSpPr>
        <p:spPr>
          <a:xfrm flipV="1">
            <a:off x="1026522" y="974880"/>
            <a:ext cx="4153112" cy="142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2910"/>
            <a:ext cx="4227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사양 및 구현도구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7F7E141-B30D-A6D8-2FCE-E9E7D6F0C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5842" y="1654981"/>
            <a:ext cx="1074175" cy="107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6B6DA-56BF-63A1-A071-7DDFEDC3373C}"/>
              </a:ext>
            </a:extLst>
          </p:cNvPr>
          <p:cNvSpPr txBox="1"/>
          <p:nvPr/>
        </p:nvSpPr>
        <p:spPr>
          <a:xfrm>
            <a:off x="1629559" y="2992888"/>
            <a:ext cx="2090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 err="1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VSCode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Editor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59E8D9-5757-B15E-0A43-535BDB8BAF71}"/>
              </a:ext>
            </a:extLst>
          </p:cNvPr>
          <p:cNvSpPr txBox="1"/>
          <p:nvPr/>
        </p:nvSpPr>
        <p:spPr>
          <a:xfrm>
            <a:off x="1629559" y="3604263"/>
            <a:ext cx="23181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사용 언어 </a:t>
            </a:r>
            <a:r>
              <a:rPr lang="en-US" altLang="ko-KR" dirty="0"/>
              <a:t>: Python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93FEEC7-58AA-3FE9-5DD7-6B7DC569D1AC}"/>
              </a:ext>
            </a:extLst>
          </p:cNvPr>
          <p:cNvSpPr/>
          <p:nvPr/>
        </p:nvSpPr>
        <p:spPr>
          <a:xfrm>
            <a:off x="5179634" y="1655667"/>
            <a:ext cx="4941374" cy="1337906"/>
          </a:xfrm>
          <a:prstGeom prst="round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n-US" altLang="ko-KR" b="1" i="0" dirty="0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Selenium, </a:t>
            </a:r>
            <a:r>
              <a:rPr lang="en-US" altLang="ko-KR" b="1" i="0" dirty="0" err="1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webdriver_manager</a:t>
            </a:r>
            <a:r>
              <a:rPr lang="en-US" altLang="ko-KR" b="1" i="0" dirty="0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, time,</a:t>
            </a:r>
            <a:br>
              <a:rPr lang="en-US" altLang="ko-KR" b="1" i="0" dirty="0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</a:br>
            <a:r>
              <a:rPr lang="en-US" altLang="ko-KR" b="1" i="0" dirty="0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b="1" i="0" dirty="0" err="1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pyautogui</a:t>
            </a:r>
            <a:r>
              <a:rPr lang="en-US" altLang="ko-KR" b="1" i="0" dirty="0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, pandas, </a:t>
            </a:r>
            <a:r>
              <a:rPr lang="en-US" altLang="ko-KR" b="1" i="0" dirty="0" err="1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openpyxl</a:t>
            </a:r>
            <a:r>
              <a:rPr lang="en-US" altLang="ko-KR" b="1" i="0" dirty="0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, </a:t>
            </a:r>
            <a:br>
              <a:rPr lang="en-US" altLang="ko-KR" b="1" i="0" dirty="0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</a:br>
            <a:r>
              <a:rPr lang="en-US" altLang="ko-KR" b="1" i="0" dirty="0" err="1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smtplib</a:t>
            </a:r>
            <a:r>
              <a:rPr lang="en-US" altLang="ko-KR" b="1" i="0" dirty="0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, email, </a:t>
            </a:r>
            <a:r>
              <a:rPr lang="en-US" altLang="ko-KR" b="1" i="0" dirty="0" err="1">
                <a:solidFill>
                  <a:schemeClr val="tx2">
                    <a:lumMod val="75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" panose="020B0500000101010101" pitchFamily="50" charset="-127"/>
              </a:rPr>
              <a:t>pyperclip</a:t>
            </a:r>
            <a:endParaRPr lang="ko-KR" altLang="en-US" dirty="0">
              <a:solidFill>
                <a:schemeClr val="tx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927891-E1BD-A82B-690C-AF82368AF0C9}"/>
              </a:ext>
            </a:extLst>
          </p:cNvPr>
          <p:cNvSpPr txBox="1"/>
          <p:nvPr/>
        </p:nvSpPr>
        <p:spPr>
          <a:xfrm>
            <a:off x="6724140" y="2993573"/>
            <a:ext cx="1852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Used Library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A102734-F5E5-1218-02DD-07C0D78835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9912586"/>
              </p:ext>
            </p:extLst>
          </p:nvPr>
        </p:nvGraphicFramePr>
        <p:xfrm>
          <a:off x="1606086" y="4399559"/>
          <a:ext cx="8529230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8355">
                  <a:extLst>
                    <a:ext uri="{9D8B030D-6E8A-4147-A177-3AD203B41FA5}">
                      <a16:colId xmlns:a16="http://schemas.microsoft.com/office/drawing/2014/main" val="2267598345"/>
                    </a:ext>
                  </a:extLst>
                </a:gridCol>
                <a:gridCol w="6450875">
                  <a:extLst>
                    <a:ext uri="{9D8B030D-6E8A-4147-A177-3AD203B41FA5}">
                      <a16:colId xmlns:a16="http://schemas.microsoft.com/office/drawing/2014/main" val="332265373"/>
                    </a:ext>
                  </a:extLst>
                </a:gridCol>
              </a:tblGrid>
              <a:tr h="3363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규격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976381"/>
                  </a:ext>
                </a:extLst>
              </a:tr>
              <a:tr h="988170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laptop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CPU : AMD Ryzen 7 6800HS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RAM : 16GB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VGA : RTX 3060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SSD : 1TB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9696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7236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cxnSpLocks/>
          </p:cNvCxnSpPr>
          <p:nvPr/>
        </p:nvCxnSpPr>
        <p:spPr>
          <a:xfrm flipV="1">
            <a:off x="1026522" y="960612"/>
            <a:ext cx="3622170" cy="2853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2910"/>
            <a:ext cx="30043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결론 및 기타사항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06.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0AA67B-53C7-5358-22AB-044D7331EF6C}"/>
              </a:ext>
            </a:extLst>
          </p:cNvPr>
          <p:cNvSpPr txBox="1"/>
          <p:nvPr/>
        </p:nvSpPr>
        <p:spPr>
          <a:xfrm>
            <a:off x="1026522" y="1571690"/>
            <a:ext cx="1053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AC85C1-5B5C-7026-2CDB-70ECA4C4F913}"/>
              </a:ext>
            </a:extLst>
          </p:cNvPr>
          <p:cNvSpPr txBox="1"/>
          <p:nvPr/>
        </p:nvSpPr>
        <p:spPr>
          <a:xfrm>
            <a:off x="1399277" y="2128832"/>
            <a:ext cx="96040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알기 쉬운 업무 자동화라는 교양을 통해 처음으로 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RPA 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프로젝트를 진행 해봤고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</a:p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다양한 파이썬 라이브러리를 통해 자동화 프로그램을 만들게 되면서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RPA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갖는 확실한 이점을 </a:t>
            </a:r>
            <a:r>
              <a:rPr lang="ko-KR" altLang="en-US" sz="2400" spc="-150" dirty="0" err="1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얕게나마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경험해 볼 수 있는 기회였습니다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B309EF-804E-EBE8-B326-6BDC142CDC46}"/>
              </a:ext>
            </a:extLst>
          </p:cNvPr>
          <p:cNvSpPr txBox="1"/>
          <p:nvPr/>
        </p:nvSpPr>
        <p:spPr>
          <a:xfrm>
            <a:off x="1069803" y="3927691"/>
            <a:ext cx="26003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기타사항 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400" spc="-150" dirty="0" err="1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느낀점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06A41C-100A-DD72-400A-E4027D87A296}"/>
              </a:ext>
            </a:extLst>
          </p:cNvPr>
          <p:cNvSpPr txBox="1"/>
          <p:nvPr/>
        </p:nvSpPr>
        <p:spPr>
          <a:xfrm>
            <a:off x="1442558" y="4484833"/>
            <a:ext cx="91746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새로운 언어를 사용하는 것이 쉽지 않다는 것을 느꼈습니다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b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또한 프로젝트 기간이 부족하여 간단한 프로젝트를 구현한 점이 아쉬웠습니다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이를 바탕으로 더 열심히 </a:t>
            </a:r>
            <a:r>
              <a:rPr lang="ko-KR" altLang="en-US" sz="2400" spc="-150" dirty="0" err="1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공부해야겠다는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생각을 갖는 계기가 되었습니다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8760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8376" y="2447473"/>
            <a:ext cx="44552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For listening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35760" y="1635264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40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655215" y="1754257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개요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38610" y="627893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BFB2085-0024-7D42-0328-0A504B36BCD7}"/>
              </a:ext>
            </a:extLst>
          </p:cNvPr>
          <p:cNvSpPr txBox="1"/>
          <p:nvPr/>
        </p:nvSpPr>
        <p:spPr>
          <a:xfrm>
            <a:off x="1835759" y="3242040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40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33CD93A-66AB-5213-EADD-822E72722952}"/>
              </a:ext>
            </a:extLst>
          </p:cNvPr>
          <p:cNvSpPr/>
          <p:nvPr/>
        </p:nvSpPr>
        <p:spPr>
          <a:xfrm>
            <a:off x="2655214" y="3361033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목적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482890-9C19-48FC-9CA2-D495D0B6E670}"/>
              </a:ext>
            </a:extLst>
          </p:cNvPr>
          <p:cNvSpPr txBox="1"/>
          <p:nvPr/>
        </p:nvSpPr>
        <p:spPr>
          <a:xfrm>
            <a:off x="1835760" y="4820424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40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48CC36F-C038-D985-1DCC-932B44FD5285}"/>
              </a:ext>
            </a:extLst>
          </p:cNvPr>
          <p:cNvSpPr/>
          <p:nvPr/>
        </p:nvSpPr>
        <p:spPr>
          <a:xfrm>
            <a:off x="2655215" y="4939417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특징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DCC0611-392F-8F57-5F32-A7BEEA38BC25}"/>
              </a:ext>
            </a:extLst>
          </p:cNvPr>
          <p:cNvSpPr txBox="1"/>
          <p:nvPr/>
        </p:nvSpPr>
        <p:spPr>
          <a:xfrm>
            <a:off x="6515758" y="1635264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40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560AA4A-549F-B0BD-B770-33AF19811492}"/>
              </a:ext>
            </a:extLst>
          </p:cNvPr>
          <p:cNvSpPr/>
          <p:nvPr/>
        </p:nvSpPr>
        <p:spPr>
          <a:xfrm>
            <a:off x="7335213" y="1754257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0EDB88-C7F1-9376-5DCE-08AD8D0FC84F}"/>
              </a:ext>
            </a:extLst>
          </p:cNvPr>
          <p:cNvSpPr txBox="1"/>
          <p:nvPr/>
        </p:nvSpPr>
        <p:spPr>
          <a:xfrm>
            <a:off x="6515758" y="3242040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40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8261057-69C6-275E-6446-37FD116EF56C}"/>
              </a:ext>
            </a:extLst>
          </p:cNvPr>
          <p:cNvSpPr/>
          <p:nvPr/>
        </p:nvSpPr>
        <p:spPr>
          <a:xfrm>
            <a:off x="7335213" y="3361033"/>
            <a:ext cx="2738431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사양 및 구현도구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E28BA2E-672B-C9E9-0D53-13BA7070F56C}"/>
              </a:ext>
            </a:extLst>
          </p:cNvPr>
          <p:cNvSpPr txBox="1"/>
          <p:nvPr/>
        </p:nvSpPr>
        <p:spPr>
          <a:xfrm>
            <a:off x="6515758" y="4820424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06</a:t>
            </a:r>
            <a:endParaRPr lang="ko-KR" altLang="en-US" sz="40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A990BC8-9442-0081-C2EC-3F91BB24F12A}"/>
              </a:ext>
            </a:extLst>
          </p:cNvPr>
          <p:cNvSpPr/>
          <p:nvPr/>
        </p:nvSpPr>
        <p:spPr>
          <a:xfrm>
            <a:off x="7335213" y="4939417"/>
            <a:ext cx="2738431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결론 및 기타사항</a:t>
            </a:r>
          </a:p>
        </p:txBody>
      </p:sp>
    </p:spTree>
    <p:extLst>
      <p:ext uri="{BB962C8B-B14F-4D97-AF65-F5344CB8AC3E}">
        <p14:creationId xmlns:p14="http://schemas.microsoft.com/office/powerpoint/2010/main" val="2240987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11109" y="437393"/>
            <a:ext cx="2393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개요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26522" y="1430582"/>
            <a:ext cx="1053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6EE366-41E8-9061-D778-FBAADB002746}"/>
              </a:ext>
            </a:extLst>
          </p:cNvPr>
          <p:cNvSpPr txBox="1"/>
          <p:nvPr/>
        </p:nvSpPr>
        <p:spPr>
          <a:xfrm>
            <a:off x="1399277" y="1987724"/>
            <a:ext cx="96040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 err="1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파이썬을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이용하여  상품 </a:t>
            </a:r>
            <a:r>
              <a:rPr lang="ko-KR" altLang="en-US" sz="2400" spc="-150" dirty="0" err="1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크롤링과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이메일 전송 기능을 결합한 자동화 프로그램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네이버 쇼핑 사이트에서 원하는 상품 정보를 수집한 후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b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해당 정보를 엑셀 파일로 저장하고 이메일로 전송합니다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0ACB10-DACC-624B-E28C-CD95D84E227F}"/>
              </a:ext>
            </a:extLst>
          </p:cNvPr>
          <p:cNvSpPr txBox="1"/>
          <p:nvPr/>
        </p:nvSpPr>
        <p:spPr>
          <a:xfrm>
            <a:off x="1026522" y="4111381"/>
            <a:ext cx="2214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선정 이유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C6533E-0105-B567-91F0-02F3F751B626}"/>
              </a:ext>
            </a:extLst>
          </p:cNvPr>
          <p:cNvSpPr txBox="1"/>
          <p:nvPr/>
        </p:nvSpPr>
        <p:spPr>
          <a:xfrm>
            <a:off x="1399277" y="4668523"/>
            <a:ext cx="9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컴퓨터과라는 이유로 주변에서 컴퓨터 관련 제품에 대한 질문을 많이 받았습니다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일일이 찾아서 보내주는 것에 번거로움을 느꼈고 시간 또한 오래 걸리기 때문에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이러한 문제를 쉽고 빠르게 해결할 방법이 없나 생각이 들어서</a:t>
            </a:r>
            <a:b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해당 주제로 선정하여 프로젝트를 진행하게 되었습니다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050" name="Picture 2" descr="566892233">
            <a:extLst>
              <a:ext uri="{FF2B5EF4-FFF2-40B4-BE49-F238E27FC236}">
                <a16:creationId xmlns:a16="http://schemas.microsoft.com/office/drawing/2014/main" id="{944BA2C9-721F-EDD6-DDAC-29DB24937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9012" y="2772554"/>
            <a:ext cx="1677572" cy="167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11109" y="437393"/>
            <a:ext cx="2393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목적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32000" y="3334611"/>
            <a:ext cx="768832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u"/>
            </a:pP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RPA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이해 및 학습</a:t>
            </a:r>
            <a:b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u"/>
            </a:pP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자동화 프로그램 개발을 위한 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Python 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라이브러리</a:t>
            </a:r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응용 및 공부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u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u"/>
            </a:pP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자동화 프로그램 구축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4249BAA0-1323-90F8-E042-B885418E47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5126331"/>
              </p:ext>
            </p:extLst>
          </p:nvPr>
        </p:nvGraphicFramePr>
        <p:xfrm>
          <a:off x="2032000" y="-37761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85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82A04A39-AB7E-36BC-63DD-093E5644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6440" y="1926619"/>
            <a:ext cx="1962902" cy="196290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A7A3C6-577B-1E06-88CA-73B72E32E038}"/>
              </a:ext>
            </a:extLst>
          </p:cNvPr>
          <p:cNvSpPr txBox="1"/>
          <p:nvPr/>
        </p:nvSpPr>
        <p:spPr>
          <a:xfrm>
            <a:off x="1653216" y="3904498"/>
            <a:ext cx="123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상품 </a:t>
            </a:r>
            <a:r>
              <a:rPr lang="ko-KR" altLang="en-US" spc="-150" dirty="0" err="1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크롤링</a:t>
            </a:r>
            <a:endParaRPr lang="en-US" altLang="ko-KR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0917BE2-76E0-421F-E6E8-795786BA3D83}"/>
              </a:ext>
            </a:extLst>
          </p:cNvPr>
          <p:cNvSpPr/>
          <p:nvPr/>
        </p:nvSpPr>
        <p:spPr>
          <a:xfrm>
            <a:off x="846825" y="4430521"/>
            <a:ext cx="286970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Selenium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</a:t>
            </a: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입력한 상품명을 검색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b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이름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 개수 및 링크와 같은 정보를 수집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DD9D4D-9A31-D08B-706D-CC83021BE9F2}"/>
              </a:ext>
            </a:extLst>
          </p:cNvPr>
          <p:cNvSpPr txBox="1"/>
          <p:nvPr/>
        </p:nvSpPr>
        <p:spPr>
          <a:xfrm>
            <a:off x="5603114" y="3904498"/>
            <a:ext cx="10102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엑셀 저장</a:t>
            </a:r>
            <a:endParaRPr lang="en-US" altLang="ko-KR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BEF96A-8171-400E-9A72-7CCB796FC78C}"/>
              </a:ext>
            </a:extLst>
          </p:cNvPr>
          <p:cNvSpPr/>
          <p:nvPr/>
        </p:nvSpPr>
        <p:spPr>
          <a:xfrm>
            <a:off x="4891272" y="4430521"/>
            <a:ext cx="240945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수집한 정보는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Panda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</a:t>
            </a:r>
            <a:b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데이터프레임으로 변환한 후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b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엑셀 파일로 저장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3180F0-2219-02E0-02BD-55F027486BAD}"/>
              </a:ext>
            </a:extLst>
          </p:cNvPr>
          <p:cNvSpPr txBox="1"/>
          <p:nvPr/>
        </p:nvSpPr>
        <p:spPr>
          <a:xfrm>
            <a:off x="9332508" y="3904498"/>
            <a:ext cx="123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메일 전송</a:t>
            </a:r>
            <a:endParaRPr lang="en-US" altLang="ko-KR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58034AF-D34F-285C-6F74-8FB7E834FF76}"/>
              </a:ext>
            </a:extLst>
          </p:cNvPr>
          <p:cNvSpPr/>
          <p:nvPr/>
        </p:nvSpPr>
        <p:spPr>
          <a:xfrm>
            <a:off x="9009121" y="4430521"/>
            <a:ext cx="187754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저장된 엑셀 파일을 </a:t>
            </a:r>
            <a:b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이메일로 전송</a:t>
            </a:r>
            <a:b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전송된 이메일 확인</a:t>
            </a:r>
            <a:endParaRPr lang="en-US" altLang="ko-KR" sz="1400" dirty="0">
              <a:highlight>
                <a:srgbClr val="FFFF00"/>
              </a:highligh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5" name="그림 14" descr="스크린샷, 다채로움, 그래픽, 디자인이(가) 표시된 사진&#10;&#10;자동 생성된 설명">
            <a:extLst>
              <a:ext uri="{FF2B5EF4-FFF2-40B4-BE49-F238E27FC236}">
                <a16:creationId xmlns:a16="http://schemas.microsoft.com/office/drawing/2014/main" id="{DEBF1F16-BA1E-1E15-2672-FCB9374F48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931" y="2125004"/>
            <a:ext cx="1779494" cy="1779494"/>
          </a:xfrm>
          <a:prstGeom prst="rect">
            <a:avLst/>
          </a:prstGeom>
        </p:spPr>
      </p:pic>
      <p:pic>
        <p:nvPicPr>
          <p:cNvPr id="1026" name="Picture 2" descr="235037851">
            <a:extLst>
              <a:ext uri="{FF2B5EF4-FFF2-40B4-BE49-F238E27FC236}">
                <a16:creationId xmlns:a16="http://schemas.microsoft.com/office/drawing/2014/main" id="{BBF479FE-E674-1B67-B1B3-5927596C7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4598" y="2125004"/>
            <a:ext cx="1622803" cy="162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572A733-A016-1F86-9712-A45CCF3E4FFD}"/>
              </a:ext>
            </a:extLst>
          </p:cNvPr>
          <p:cNvSpPr txBox="1"/>
          <p:nvPr/>
        </p:nvSpPr>
        <p:spPr>
          <a:xfrm>
            <a:off x="911109" y="437393"/>
            <a:ext cx="2393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특징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59C226D-3373-BEBD-27FA-F52EA35EC910}"/>
              </a:ext>
            </a:extLst>
          </p:cNvPr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846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51BEE-4D9E-DF57-A11B-5A96BE9593D6}"/>
              </a:ext>
            </a:extLst>
          </p:cNvPr>
          <p:cNvSpPr txBox="1"/>
          <p:nvPr/>
        </p:nvSpPr>
        <p:spPr>
          <a:xfrm>
            <a:off x="1069803" y="989148"/>
            <a:ext cx="1543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시스템 구성도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A95F26B-39FB-0A2B-BFD7-46663A59F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07" y="3439138"/>
            <a:ext cx="1848479" cy="1848479"/>
          </a:xfrm>
          <a:prstGeom prst="rect">
            <a:avLst/>
          </a:prstGeom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94EC4CAB-EFED-109D-6740-6BB6F4C44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6558" y="960612"/>
            <a:ext cx="1585519" cy="1585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E0071AFB-BF07-9064-BC82-D17611960EC7}"/>
              </a:ext>
            </a:extLst>
          </p:cNvPr>
          <p:cNvSpPr/>
          <p:nvPr/>
        </p:nvSpPr>
        <p:spPr>
          <a:xfrm>
            <a:off x="3107751" y="4134476"/>
            <a:ext cx="1539444" cy="56321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C367B-F70D-676C-56F8-136DCB80B27B}"/>
              </a:ext>
            </a:extLst>
          </p:cNvPr>
          <p:cNvSpPr txBox="1"/>
          <p:nvPr/>
        </p:nvSpPr>
        <p:spPr>
          <a:xfrm>
            <a:off x="1026522" y="438209"/>
            <a:ext cx="1685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11887C9-D6BF-36A9-792B-A0B5E43C7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034" y="4366308"/>
            <a:ext cx="1040296" cy="1040296"/>
          </a:xfrm>
          <a:prstGeom prst="rect">
            <a:avLst/>
          </a:prstGeom>
        </p:spPr>
      </p:pic>
      <p:pic>
        <p:nvPicPr>
          <p:cNvPr id="3076" name="Picture 4" descr="430572627">
            <a:extLst>
              <a:ext uri="{FF2B5EF4-FFF2-40B4-BE49-F238E27FC236}">
                <a16:creationId xmlns:a16="http://schemas.microsoft.com/office/drawing/2014/main" id="{E592CB48-5399-9866-B58E-519A2C888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414" y="3306818"/>
            <a:ext cx="2033808" cy="2033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039E897-5CDF-DA4E-2928-AB68F31907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50" y="3520817"/>
            <a:ext cx="1793972" cy="1793972"/>
          </a:xfrm>
          <a:prstGeom prst="rect">
            <a:avLst/>
          </a:prstGeom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E95CA563-541D-B67C-CD3F-A1030761A7F9}"/>
              </a:ext>
            </a:extLst>
          </p:cNvPr>
          <p:cNvSpPr/>
          <p:nvPr/>
        </p:nvSpPr>
        <p:spPr>
          <a:xfrm>
            <a:off x="7251441" y="4134476"/>
            <a:ext cx="1539444" cy="56321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1074EB01-6E30-1B68-1E71-DE0D15DABA71}"/>
              </a:ext>
            </a:extLst>
          </p:cNvPr>
          <p:cNvSpPr/>
          <p:nvPr/>
        </p:nvSpPr>
        <p:spPr>
          <a:xfrm rot="8427012">
            <a:off x="2793026" y="2179022"/>
            <a:ext cx="1539444" cy="56321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B93D281-FA86-3F37-1928-C598F7423351}"/>
              </a:ext>
            </a:extLst>
          </p:cNvPr>
          <p:cNvSpPr/>
          <p:nvPr/>
        </p:nvSpPr>
        <p:spPr>
          <a:xfrm rot="13113133">
            <a:off x="7859530" y="2179021"/>
            <a:ext cx="1539444" cy="56321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C5B962-BDCD-1FFB-8D6B-CF2E9D743D9B}"/>
              </a:ext>
            </a:extLst>
          </p:cNvPr>
          <p:cNvSpPr txBox="1"/>
          <p:nvPr/>
        </p:nvSpPr>
        <p:spPr>
          <a:xfrm>
            <a:off x="2811286" y="5704246"/>
            <a:ext cx="6569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Client</a:t>
            </a:r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프로그램 동작 시 자동으로 동작하고 결과 반환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862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8209"/>
            <a:ext cx="1685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76040" y="4423254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프로그램 동작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51BEE-4D9E-DF57-A11B-5A96BE9593D6}"/>
              </a:ext>
            </a:extLst>
          </p:cNvPr>
          <p:cNvSpPr txBox="1"/>
          <p:nvPr/>
        </p:nvSpPr>
        <p:spPr>
          <a:xfrm>
            <a:off x="951644" y="989985"/>
            <a:ext cx="23097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화면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기능</a:t>
            </a:r>
          </a:p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F04DB-566F-4DB5-07A9-8D39AA06D9DD}"/>
              </a:ext>
            </a:extLst>
          </p:cNvPr>
          <p:cNvSpPr txBox="1"/>
          <p:nvPr/>
        </p:nvSpPr>
        <p:spPr>
          <a:xfrm>
            <a:off x="8112916" y="4423254"/>
            <a:ext cx="2129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검색할 상품 입력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CD296D-F103-9596-4E22-5BCD3FAAB363}"/>
              </a:ext>
            </a:extLst>
          </p:cNvPr>
          <p:cNvSpPr/>
          <p:nvPr/>
        </p:nvSpPr>
        <p:spPr>
          <a:xfrm>
            <a:off x="2152228" y="5314017"/>
            <a:ext cx="78875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동작하면 크롬이 실행되고 검색할 상품명을 </a:t>
            </a:r>
            <a:r>
              <a:rPr lang="en-US" altLang="ko-KR" dirty="0" err="1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pyautogui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입력 받는다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A7E50BD-9BDE-7D56-98CC-B56FA06E5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957" y="1741343"/>
            <a:ext cx="4592137" cy="244674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D1D388C-49DB-0022-4CC1-E8F42BC64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203" y="2266361"/>
            <a:ext cx="3562533" cy="15431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13695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8209"/>
            <a:ext cx="1685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61534" y="4418464"/>
            <a:ext cx="2448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입력 받은 상품 검색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51BEE-4D9E-DF57-A11B-5A96BE9593D6}"/>
              </a:ext>
            </a:extLst>
          </p:cNvPr>
          <p:cNvSpPr txBox="1"/>
          <p:nvPr/>
        </p:nvSpPr>
        <p:spPr>
          <a:xfrm>
            <a:off x="951644" y="989985"/>
            <a:ext cx="23097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화면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기능</a:t>
            </a:r>
          </a:p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F04DB-566F-4DB5-07A9-8D39AA06D9DD}"/>
              </a:ext>
            </a:extLst>
          </p:cNvPr>
          <p:cNvSpPr txBox="1"/>
          <p:nvPr/>
        </p:nvSpPr>
        <p:spPr>
          <a:xfrm>
            <a:off x="7933261" y="4435771"/>
            <a:ext cx="2129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자동 스크롤 내림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CD296D-F103-9596-4E22-5BCD3FAAB363}"/>
              </a:ext>
            </a:extLst>
          </p:cNvPr>
          <p:cNvSpPr/>
          <p:nvPr/>
        </p:nvSpPr>
        <p:spPr>
          <a:xfrm>
            <a:off x="2059478" y="5284077"/>
            <a:ext cx="80730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검색을 한 후 자동으로 스크롤을 내리면서 </a:t>
            </a:r>
            <a:r>
              <a:rPr lang="en-US" altLang="ko-KR" dirty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Selenium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크롤링을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진행하고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크롤링된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데이터를 </a:t>
            </a:r>
            <a:r>
              <a:rPr lang="en-US" altLang="ko-KR" dirty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Pandas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통해 엑셀에 추가한다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※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스크롤을 내리면서 상품들을 페이지에 갱신함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021EB2D-DD53-149D-AC42-AA7B2CB84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049" y="1573923"/>
            <a:ext cx="4522699" cy="272226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077FCBB-23BA-5148-B749-F87274FCA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993" y="1505566"/>
            <a:ext cx="4821646" cy="286184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E488BAB-4D17-1C65-1427-D7464AB5B4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6130" y="1505566"/>
            <a:ext cx="222509" cy="286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297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8209"/>
            <a:ext cx="1685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75312" y="4435771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엑셀로 저장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51BEE-4D9E-DF57-A11B-5A96BE9593D6}"/>
              </a:ext>
            </a:extLst>
          </p:cNvPr>
          <p:cNvSpPr txBox="1"/>
          <p:nvPr/>
        </p:nvSpPr>
        <p:spPr>
          <a:xfrm>
            <a:off x="951644" y="989985"/>
            <a:ext cx="23097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화면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기능</a:t>
            </a:r>
          </a:p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F04DB-566F-4DB5-07A9-8D39AA06D9DD}"/>
              </a:ext>
            </a:extLst>
          </p:cNvPr>
          <p:cNvSpPr txBox="1"/>
          <p:nvPr/>
        </p:nvSpPr>
        <p:spPr>
          <a:xfrm>
            <a:off x="7959352" y="4423254"/>
            <a:ext cx="2448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엑셀 크기 자동 조정</a:t>
            </a: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CD296D-F103-9596-4E22-5BCD3FAAB363}"/>
              </a:ext>
            </a:extLst>
          </p:cNvPr>
          <p:cNvSpPr/>
          <p:nvPr/>
        </p:nvSpPr>
        <p:spPr>
          <a:xfrm>
            <a:off x="3072576" y="5544849"/>
            <a:ext cx="60468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엑셀에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크롤링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된 데이터를 추가 한 후 엑셀의 너비를 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 err="1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openpyxl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라이브러리를 통해 자동으로 조정하여 저장 해준다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7E2988-E60D-01FF-144B-ECFFE05EA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957" y="2102936"/>
            <a:ext cx="3463107" cy="208960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EC5BE59-B54A-44A2-57A1-AB1E15F62FFD}"/>
              </a:ext>
            </a:extLst>
          </p:cNvPr>
          <p:cNvSpPr/>
          <p:nvPr/>
        </p:nvSpPr>
        <p:spPr>
          <a:xfrm>
            <a:off x="1845816" y="2136771"/>
            <a:ext cx="1818764" cy="39702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D6068BC-36F0-76AF-9F55-77EDBBD93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058" y="1849741"/>
            <a:ext cx="4615865" cy="2486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22614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542</Words>
  <Application>Microsoft Office PowerPoint</Application>
  <PresentationFormat>와이드스크린</PresentationFormat>
  <Paragraphs>110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Wingdings</vt:lpstr>
      <vt:lpstr>나눔스퀘어</vt:lpstr>
      <vt:lpstr>맑은 고딕</vt:lpstr>
      <vt:lpstr>나눔스퀘어 ExtraBold</vt:lpstr>
      <vt:lpstr>나눔스퀘어 Bold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B G</cp:lastModifiedBy>
  <cp:revision>44</cp:revision>
  <dcterms:created xsi:type="dcterms:W3CDTF">2017-05-29T09:12:16Z</dcterms:created>
  <dcterms:modified xsi:type="dcterms:W3CDTF">2023-06-08T16:07:02Z</dcterms:modified>
</cp:coreProperties>
</file>

<file path=docProps/thumbnail.jpeg>
</file>